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22" autoAdjust="0"/>
    <p:restoredTop sz="94660"/>
  </p:normalViewPr>
  <p:slideViewPr>
    <p:cSldViewPr snapToGrid="0">
      <p:cViewPr varScale="1">
        <p:scale>
          <a:sx n="88" d="100"/>
          <a:sy n="88" d="100"/>
        </p:scale>
        <p:origin x="12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79084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21822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572279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22501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152095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73578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t>7/8/2022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30443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0369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38374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53519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smtClean="0"/>
              <a:t>7/8/2022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6FF9F0C5-380F-41C2-899A-BAC0F0927E1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82444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7/8/2022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85398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7/8/2022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37483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7/8/2022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22951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7/8/2022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67547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97819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7/8/2022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05161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  <p:sldLayoutId id="2147483681" r:id="rId13"/>
    <p:sldLayoutId id="2147483682" r:id="rId14"/>
    <p:sldLayoutId id="2147483683" r:id="rId15"/>
    <p:sldLayoutId id="214748368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>
            <a:normAutofit fontScale="90000"/>
          </a:bodyPr>
          <a:lstStyle/>
          <a:p>
            <a:r>
              <a:rPr lang="ru-RU" b="1" dirty="0">
                <a:ea typeface="Calibri" panose="020F0502020204030204" pitchFamily="34" charset="0"/>
              </a:rPr>
              <a:t>«Повышение цифровой грамотности старшего поколения</a:t>
            </a:r>
            <a:r>
              <a:rPr lang="ru-RU" sz="4800" b="1" dirty="0">
                <a:ea typeface="Calibri" panose="020F0502020204030204" pitchFamily="34" charset="0"/>
              </a:rPr>
              <a:t> НГО</a:t>
            </a:r>
            <a:r>
              <a:rPr lang="ru-RU" b="1" dirty="0">
                <a:ea typeface="Calibri" panose="020F0502020204030204" pitchFamily="34" charset="0"/>
              </a:rPr>
              <a:t>»</a:t>
            </a:r>
            <a:endParaRPr lang="ru-RU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ru-RU" b="1" dirty="0"/>
              <a:t>Муниципальное бюджетное учреждение культуры «Публичная библиотека» </a:t>
            </a:r>
            <a:r>
              <a:rPr lang="ru-RU" b="1" dirty="0" err="1"/>
              <a:t>Новоуральского</a:t>
            </a:r>
            <a:r>
              <a:rPr lang="ru-RU" b="1" dirty="0"/>
              <a:t> городского </a:t>
            </a:r>
            <a:r>
              <a:rPr lang="ru-RU" b="1" dirty="0" smtClean="0"/>
              <a:t>округа, центр общественного доступа к социально </a:t>
            </a:r>
            <a:r>
              <a:rPr lang="ru-RU" b="1" dirty="0"/>
              <a:t>значимой информации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0892606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856347"/>
          </a:xfrm>
        </p:spPr>
        <p:txBody>
          <a:bodyPr/>
          <a:lstStyle/>
          <a:p>
            <a:pPr algn="ctr"/>
            <a:r>
              <a:rPr lang="ru-RU" b="1" dirty="0" smtClean="0"/>
              <a:t>Краткое описание практики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89212" y="1480458"/>
            <a:ext cx="8915400" cy="4572000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Программа реализуется на территории </a:t>
            </a:r>
            <a:r>
              <a:rPr lang="ru-RU" dirty="0" err="1" smtClean="0"/>
              <a:t>Новоуральского</a:t>
            </a:r>
            <a:r>
              <a:rPr lang="ru-RU" dirty="0" smtClean="0"/>
              <a:t> городского округа с 2020 года.</a:t>
            </a:r>
            <a:endParaRPr lang="ru-RU" dirty="0" smtClean="0"/>
          </a:p>
          <a:p>
            <a:r>
              <a:rPr lang="ru-RU" dirty="0" smtClean="0"/>
              <a:t>Программа </a:t>
            </a:r>
            <a:r>
              <a:rPr lang="ru-RU" dirty="0"/>
              <a:t>нацелена на формирование у </a:t>
            </a:r>
            <a:r>
              <a:rPr lang="ru-RU" dirty="0" smtClean="0"/>
              <a:t>слушателей старшего поколения </a:t>
            </a:r>
            <a:r>
              <a:rPr lang="ru-RU" dirty="0"/>
              <a:t>навыков использования современных цифровых технологий, применения их в повседневной жизни, использования персональных компьютеров при работе по поиску информации, общении в сети Интернет, отправке электронных сообщений, а также на выработку навыков использования мультимедийных возможностей сети и сервисов получения государственных и муниципальных услуг.</a:t>
            </a:r>
          </a:p>
          <a:p>
            <a:r>
              <a:rPr lang="ru-RU" dirty="0"/>
              <a:t>Программа состоит из 12 </a:t>
            </a:r>
            <a:r>
              <a:rPr lang="ru-RU" dirty="0" smtClean="0"/>
              <a:t>занятий и рассчитана на один год. Начиная </a:t>
            </a:r>
            <a:r>
              <a:rPr lang="ru-RU" dirty="0"/>
              <a:t>с получения элементарных навыков работы на компьютере - в операционной системе </a:t>
            </a:r>
            <a:r>
              <a:rPr lang="ru-RU" dirty="0" err="1"/>
              <a:t>Windows</a:t>
            </a:r>
            <a:r>
              <a:rPr lang="ru-RU" dirty="0"/>
              <a:t>, в программе </a:t>
            </a:r>
            <a:r>
              <a:rPr lang="ru-RU" dirty="0" err="1"/>
              <a:t>Word</a:t>
            </a:r>
            <a:r>
              <a:rPr lang="ru-RU" dirty="0"/>
              <a:t>, в сети интернет, - и до самостоятельного заказа справок и документов через сайты федеральных органов государственной власти и Портала государственных услуг. Отдельный блок учебных занятий посвящен финансовой грамотности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321515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400" b="1" dirty="0"/>
              <a:t>Цель</a:t>
            </a:r>
            <a:r>
              <a:rPr lang="ru-RU" b="1" dirty="0"/>
              <a:t> </a:t>
            </a:r>
            <a:r>
              <a:rPr lang="ru-RU" dirty="0" smtClean="0"/>
              <a:t>– </a:t>
            </a:r>
            <a:r>
              <a:rPr lang="ru-RU" dirty="0"/>
              <a:t>повышение цифровой грамотности старшего поколения НГО.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89212" y="2133599"/>
            <a:ext cx="8915400" cy="4234543"/>
          </a:xfrm>
        </p:spPr>
        <p:txBody>
          <a:bodyPr/>
          <a:lstStyle/>
          <a:p>
            <a:pPr marL="0" indent="0">
              <a:buNone/>
            </a:pPr>
            <a:r>
              <a:rPr lang="ru-RU" sz="2400" b="1" dirty="0" smtClean="0"/>
              <a:t>Задачи</a:t>
            </a:r>
            <a:r>
              <a:rPr lang="ru-RU" sz="2400" b="1" dirty="0"/>
              <a:t>:</a:t>
            </a:r>
          </a:p>
          <a:p>
            <a:r>
              <a:rPr lang="ru-RU" dirty="0" smtClean="0"/>
              <a:t>удовлетворение </a:t>
            </a:r>
            <a:r>
              <a:rPr lang="ru-RU" dirty="0"/>
              <a:t>растущей потребности в компьютерной грамотности, сокращение цифрового разрыва между поколениями;</a:t>
            </a:r>
          </a:p>
          <a:p>
            <a:r>
              <a:rPr lang="ru-RU" dirty="0" smtClean="0"/>
              <a:t>социализация </a:t>
            </a:r>
            <a:r>
              <a:rPr lang="ru-RU" dirty="0"/>
              <a:t>людей старшего поколения, продление активного долголетия;</a:t>
            </a:r>
          </a:p>
          <a:p>
            <a:r>
              <a:rPr lang="ru-RU" dirty="0" smtClean="0"/>
              <a:t>обеспечение </a:t>
            </a:r>
            <a:r>
              <a:rPr lang="ru-RU" dirty="0"/>
              <a:t>прав человека на использование электронных </a:t>
            </a:r>
            <a:r>
              <a:rPr lang="ru-RU" dirty="0" err="1"/>
              <a:t>госуслуг</a:t>
            </a:r>
            <a:r>
              <a:rPr lang="ru-RU" dirty="0"/>
              <a:t> и социальных интернет-сервисов;</a:t>
            </a:r>
          </a:p>
          <a:p>
            <a:r>
              <a:rPr lang="ru-RU" dirty="0" smtClean="0"/>
              <a:t>формирование </a:t>
            </a:r>
            <a:r>
              <a:rPr lang="ru-RU" dirty="0"/>
              <a:t>позитивного образа органов государственной власти в глазах общественности.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982601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856347"/>
          </a:xfrm>
        </p:spPr>
        <p:txBody>
          <a:bodyPr/>
          <a:lstStyle/>
          <a:p>
            <a:pPr algn="ctr"/>
            <a:r>
              <a:rPr lang="ru-RU" b="1" dirty="0" smtClean="0"/>
              <a:t>Достигнутые </a:t>
            </a:r>
            <a:r>
              <a:rPr lang="ru-RU" b="1" dirty="0" smtClean="0"/>
              <a:t>результаты</a:t>
            </a:r>
            <a:endParaRPr lang="ru-RU" b="1" dirty="0"/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13292243"/>
              </p:ext>
            </p:extLst>
          </p:nvPr>
        </p:nvGraphicFramePr>
        <p:xfrm>
          <a:off x="1782079" y="1480457"/>
          <a:ext cx="9907590" cy="42287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91404"/>
                <a:gridCol w="3148176"/>
                <a:gridCol w="3068010"/>
              </a:tblGrid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ru-RU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Показатель, единица измерения</a:t>
                      </a:r>
                      <a:endParaRPr lang="ru-RU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Значение показателя</a:t>
                      </a:r>
                      <a:endParaRPr lang="ru-RU" dirty="0" smtClean="0"/>
                    </a:p>
                    <a:p>
                      <a:pPr algn="ctr"/>
                      <a:endParaRPr lang="ru-RU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764177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за последний год реализации практики</a:t>
                      </a:r>
                      <a:endParaRPr lang="ru-RU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за весь период реализации</a:t>
                      </a:r>
                      <a:endParaRPr lang="ru-RU" b="1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indent="45021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  <a:ea typeface="Calibri" panose="020F0502020204030204" pitchFamily="34" charset="0"/>
                        </a:rPr>
                        <a:t>Курсы цифровой грамотности</a:t>
                      </a:r>
                      <a:endParaRPr lang="ru-RU" sz="12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45021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  <a:ea typeface="Calibri" panose="020F0502020204030204" pitchFamily="34" charset="0"/>
                        </a:rPr>
                        <a:t>Более 100 человек</a:t>
                      </a:r>
                      <a:endParaRPr lang="ru-RU" sz="12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45021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+mn-lt"/>
                          <a:ea typeface="Calibri" panose="020F0502020204030204" pitchFamily="34" charset="0"/>
                        </a:rPr>
                        <a:t> Более 300 человек</a:t>
                      </a:r>
                      <a:endParaRPr lang="ru-RU" sz="12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indent="45021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  <a:ea typeface="Calibri" panose="020F0502020204030204" pitchFamily="34" charset="0"/>
                        </a:rPr>
                        <a:t>Организация групповых консультаций </a:t>
                      </a:r>
                      <a:r>
                        <a:rPr lang="ru-RU" sz="1300" b="1" dirty="0">
                          <a:effectLst/>
                          <a:latin typeface="+mn-lt"/>
                          <a:ea typeface="Calibri" panose="020F0502020204030204" pitchFamily="34" charset="0"/>
                        </a:rPr>
                        <a:t>«Покажем. Научим. Подскажем»</a:t>
                      </a:r>
                      <a:endParaRPr lang="ru-RU" sz="12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45021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  <a:ea typeface="Calibri" panose="020F0502020204030204" pitchFamily="34" charset="0"/>
                        </a:rPr>
                        <a:t>85 занятий – консультаций и практикумов, около 500 посещений</a:t>
                      </a:r>
                      <a:endParaRPr lang="ru-RU" sz="12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45021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+mn-lt"/>
                          <a:ea typeface="Calibri" panose="020F0502020204030204" pitchFamily="34" charset="0"/>
                        </a:rPr>
                        <a:t>200 занятий – консультаций и практикумов</a:t>
                      </a:r>
                      <a:endParaRPr lang="ru-RU" sz="12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  <a:p>
                      <a:pPr indent="45021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+mn-lt"/>
                          <a:ea typeface="Calibri" panose="020F0502020204030204" pitchFamily="34" charset="0"/>
                        </a:rPr>
                        <a:t>около 1500 посещений</a:t>
                      </a:r>
                      <a:endParaRPr lang="ru-RU" sz="12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indent="45021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  <a:ea typeface="Calibri" panose="020F0502020204030204" pitchFamily="34" charset="0"/>
                        </a:rPr>
                        <a:t>Программа</a:t>
                      </a:r>
                      <a:r>
                        <a:rPr lang="ru-RU" sz="1400" b="1" dirty="0">
                          <a:effectLst/>
                          <a:latin typeface="+mn-lt"/>
                          <a:ea typeface="Calibri" panose="020F0502020204030204" pitchFamily="34" charset="0"/>
                        </a:rPr>
                        <a:t> «Мой смартфон»</a:t>
                      </a:r>
                      <a:endParaRPr lang="ru-RU" sz="12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45021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  <a:ea typeface="Calibri" panose="020F0502020204030204" pitchFamily="34" charset="0"/>
                        </a:rPr>
                        <a:t>34 занятия,</a:t>
                      </a:r>
                      <a:endParaRPr lang="ru-RU" sz="12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  <a:p>
                      <a:pPr indent="45021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  <a:ea typeface="Calibri" panose="020F0502020204030204" pitchFamily="34" charset="0"/>
                        </a:rPr>
                        <a:t>84 посещения</a:t>
                      </a:r>
                      <a:endParaRPr lang="ru-RU" sz="12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45021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  <a:ea typeface="Calibri" panose="020F0502020204030204" pitchFamily="34" charset="0"/>
                        </a:rPr>
                        <a:t>34 занятия,</a:t>
                      </a:r>
                      <a:endParaRPr lang="ru-RU" sz="12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  <a:p>
                      <a:pPr indent="45021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  <a:ea typeface="Calibri" panose="020F0502020204030204" pitchFamily="34" charset="0"/>
                        </a:rPr>
                        <a:t>84 посещения</a:t>
                      </a:r>
                      <a:endParaRPr lang="ru-RU" sz="12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indent="45021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  <a:ea typeface="Calibri" panose="020F0502020204030204" pitchFamily="34" charset="0"/>
                        </a:rPr>
                        <a:t>Организация индивидуальных консультаций </a:t>
                      </a:r>
                      <a:endParaRPr lang="ru-RU" sz="12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45021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+mn-lt"/>
                          <a:ea typeface="Calibri" panose="020F0502020204030204" pitchFamily="34" charset="0"/>
                        </a:rPr>
                        <a:t>Более 300 человек</a:t>
                      </a:r>
                      <a:endParaRPr lang="ru-RU" sz="12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45021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  <a:ea typeface="Calibri" panose="020F0502020204030204" pitchFamily="34" charset="0"/>
                        </a:rPr>
                        <a:t>Более 600 человек</a:t>
                      </a:r>
                      <a:endParaRPr lang="ru-RU" sz="12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indent="45021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  <a:ea typeface="Calibri" panose="020F0502020204030204" pitchFamily="34" charset="0"/>
                        </a:rPr>
                        <a:t>Проведение Дней информации в </a:t>
                      </a:r>
                      <a:r>
                        <a:rPr lang="ru-RU" sz="1400" b="1" dirty="0">
                          <a:effectLst/>
                          <a:latin typeface="+mn-lt"/>
                          <a:ea typeface="Calibri" panose="020F0502020204030204" pitchFamily="34" charset="0"/>
                        </a:rPr>
                        <a:t>8 социальных сетях</a:t>
                      </a:r>
                      <a:r>
                        <a:rPr lang="ru-RU" sz="1400" dirty="0">
                          <a:effectLst/>
                          <a:latin typeface="+mn-lt"/>
                          <a:ea typeface="Calibri" panose="020F0502020204030204" pitchFamily="34" charset="0"/>
                        </a:rPr>
                        <a:t> у МБУК «ПБ» НГО </a:t>
                      </a:r>
                      <a:r>
                        <a:rPr lang="ru-RU" sz="1400" b="1" dirty="0">
                          <a:effectLst/>
                          <a:latin typeface="+mn-lt"/>
                          <a:ea typeface="Calibri" panose="020F0502020204030204" pitchFamily="34" charset="0"/>
                        </a:rPr>
                        <a:t>36 страниц и групп</a:t>
                      </a:r>
                      <a:endParaRPr lang="ru-RU" sz="12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45021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  <a:ea typeface="Calibri" panose="020F0502020204030204" pitchFamily="34" charset="0"/>
                        </a:rPr>
                        <a:t>Более 20 тыс. подписчиков</a:t>
                      </a:r>
                      <a:endParaRPr lang="ru-RU" sz="12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45021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  <a:ea typeface="Calibri" panose="020F0502020204030204" pitchFamily="34" charset="0"/>
                        </a:rPr>
                        <a:t>Более 26 тыс. подписчиков</a:t>
                      </a:r>
                      <a:endParaRPr lang="ru-RU" sz="12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869295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159" y="221339"/>
            <a:ext cx="8911687" cy="703947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Команда практики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8763" y="1254849"/>
            <a:ext cx="4858982" cy="3989480"/>
          </a:xfrm>
        </p:spPr>
      </p:pic>
      <p:sp>
        <p:nvSpPr>
          <p:cNvPr id="5" name="TextBox 4"/>
          <p:cNvSpPr txBox="1"/>
          <p:nvPr/>
        </p:nvSpPr>
        <p:spPr>
          <a:xfrm>
            <a:off x="1298763" y="5392955"/>
            <a:ext cx="521446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 smtClean="0"/>
              <a:t>Шатило</a:t>
            </a:r>
            <a:r>
              <a:rPr lang="ru-RU" b="1" dirty="0" smtClean="0"/>
              <a:t> Василий Евгеньевич </a:t>
            </a:r>
            <a:r>
              <a:rPr lang="ru-RU" dirty="0" smtClean="0"/>
              <a:t>– ведущий библиотекарь центра общественного доступа к социально значимой информации, </a:t>
            </a:r>
            <a:r>
              <a:rPr lang="ru-RU" b="1" dirty="0" smtClean="0"/>
              <a:t>лидер практики</a:t>
            </a:r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397" y="1254849"/>
            <a:ext cx="5325767" cy="39943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29397" y="5392955"/>
            <a:ext cx="51733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Степанова Юлия Леонидовна, </a:t>
            </a:r>
            <a:r>
              <a:rPr lang="ru-RU" dirty="0" err="1"/>
              <a:t>Шатило</a:t>
            </a:r>
            <a:r>
              <a:rPr lang="ru-RU" dirty="0"/>
              <a:t> Василий </a:t>
            </a:r>
            <a:r>
              <a:rPr lang="ru-RU" dirty="0" smtClean="0"/>
              <a:t>Евгеньевич, </a:t>
            </a:r>
            <a:r>
              <a:rPr lang="ru-RU" dirty="0" err="1" smtClean="0"/>
              <a:t>Бартова</a:t>
            </a:r>
            <a:r>
              <a:rPr lang="ru-RU" dirty="0" smtClean="0"/>
              <a:t> Мария Владимировна – ведущие практики, организаторы занятий и мероприятий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408364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/>
              <a:t>Перспективы развития проекта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92925" y="1505149"/>
            <a:ext cx="8596668" cy="4547099"/>
          </a:xfrm>
        </p:spPr>
        <p:txBody>
          <a:bodyPr/>
          <a:lstStyle/>
          <a:p>
            <a:r>
              <a:rPr lang="ru-RU" dirty="0"/>
              <a:t>Проект </a:t>
            </a:r>
            <a:r>
              <a:rPr lang="ru-RU" dirty="0" smtClean="0"/>
              <a:t>будет и дальше реализовываться </a:t>
            </a:r>
            <a:r>
              <a:rPr lang="ru-RU" dirty="0"/>
              <a:t>Центром общественного доступа к социально значимой </a:t>
            </a:r>
            <a:r>
              <a:rPr lang="ru-RU" dirty="0" smtClean="0"/>
              <a:t>информации </a:t>
            </a:r>
            <a:r>
              <a:rPr lang="ru-RU" dirty="0"/>
              <a:t>Публичной </a:t>
            </a:r>
            <a:r>
              <a:rPr lang="ru-RU" dirty="0" smtClean="0"/>
              <a:t>библиотеки </a:t>
            </a:r>
            <a:r>
              <a:rPr lang="ru-RU" dirty="0" err="1" smtClean="0"/>
              <a:t>Новоуральского</a:t>
            </a:r>
            <a:r>
              <a:rPr lang="ru-RU" dirty="0" smtClean="0"/>
              <a:t> городского округа. </a:t>
            </a:r>
            <a:r>
              <a:rPr lang="ru-RU" dirty="0"/>
              <a:t>В рамках деятельности </a:t>
            </a:r>
            <a:r>
              <a:rPr lang="ru-RU" dirty="0" err="1"/>
              <a:t>ЦОДа</a:t>
            </a:r>
            <a:r>
              <a:rPr lang="ru-RU" dirty="0"/>
              <a:t> поставлены основные задачи, такие как: </a:t>
            </a:r>
            <a:r>
              <a:rPr lang="ru-RU" dirty="0" smtClean="0"/>
              <a:t>повышение цифровой </a:t>
            </a:r>
            <a:r>
              <a:rPr lang="ru-RU" dirty="0"/>
              <a:t>грамотности населения </a:t>
            </a:r>
            <a:r>
              <a:rPr lang="ru-RU" dirty="0" smtClean="0"/>
              <a:t>НГО; реализация </a:t>
            </a:r>
            <a:r>
              <a:rPr lang="ru-RU" dirty="0"/>
              <a:t>мероприятий государственной программы «Информационное общество», которые коррелируются с задачами МБУК «Публичная библиотека», а также национальными и ведомственными проектами: «Содействие повышению уровня финансовой грамотности населения и развитию финансового образования в Российской Федерации» - Минфина России, Национального проекта «Демография» раздела 4.3. «</a:t>
            </a:r>
            <a:r>
              <a:rPr lang="ru-RU" dirty="0" smtClean="0"/>
              <a:t>Старшее </a:t>
            </a:r>
            <a:r>
              <a:rPr lang="ru-RU" dirty="0"/>
              <a:t>поколение</a:t>
            </a:r>
            <a:r>
              <a:rPr lang="ru-RU" dirty="0" smtClean="0"/>
              <a:t>». </a:t>
            </a:r>
            <a:endParaRPr lang="ru-RU" dirty="0" smtClean="0"/>
          </a:p>
          <a:p>
            <a:r>
              <a:rPr lang="ru-RU" dirty="0" smtClean="0"/>
              <a:t>В </a:t>
            </a:r>
            <a:r>
              <a:rPr lang="ru-RU" dirty="0" smtClean="0"/>
              <a:t>дальнейших планах расширение целевой аудитории </a:t>
            </a:r>
            <a:r>
              <a:rPr lang="ru-RU" dirty="0" smtClean="0"/>
              <a:t>проекта: обучение молодежи с 14 лет навыкам использования государственных сайтов.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85900240"/>
      </p:ext>
    </p:extLst>
  </p:cSld>
  <p:clrMapOvr>
    <a:masterClrMapping/>
  </p:clrMapOvr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139</TotalTime>
  <Words>465</Words>
  <Application>Microsoft Office PowerPoint</Application>
  <PresentationFormat>Широкоэкранный</PresentationFormat>
  <Paragraphs>41</Paragraphs>
  <Slides>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11" baseType="lpstr">
      <vt:lpstr>Arial</vt:lpstr>
      <vt:lpstr>Calibri</vt:lpstr>
      <vt:lpstr>Century Gothic</vt:lpstr>
      <vt:lpstr>Wingdings 3</vt:lpstr>
      <vt:lpstr>Легкий дым</vt:lpstr>
      <vt:lpstr>«Повышение цифровой грамотности старшего поколения НГО»</vt:lpstr>
      <vt:lpstr>Краткое описание практики</vt:lpstr>
      <vt:lpstr>Цель – повышение цифровой грамотности старшего поколения НГО. </vt:lpstr>
      <vt:lpstr>Достигнутые результаты</vt:lpstr>
      <vt:lpstr>Команда практики </vt:lpstr>
      <vt:lpstr>Перспективы развития проекта </vt:lpstr>
    </vt:vector>
  </TitlesOfParts>
  <Company>public library ngo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«Повышение цифровой грамотности старшего поколения НГО»</dc:title>
  <dc:creator>cod057</dc:creator>
  <cp:lastModifiedBy>rcpoi032</cp:lastModifiedBy>
  <cp:revision>13</cp:revision>
  <dcterms:created xsi:type="dcterms:W3CDTF">2022-07-08T06:43:57Z</dcterms:created>
  <dcterms:modified xsi:type="dcterms:W3CDTF">2022-07-08T09:58:33Z</dcterms:modified>
</cp:coreProperties>
</file>